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57" r:id="rId3"/>
    <p:sldId id="259" r:id="rId4"/>
    <p:sldId id="260" r:id="rId5"/>
    <p:sldId id="264" r:id="rId6"/>
    <p:sldId id="261" r:id="rId7"/>
    <p:sldId id="262" r:id="rId8"/>
    <p:sldId id="263" r:id="rId9"/>
    <p:sldId id="265" r:id="rId10"/>
    <p:sldId id="285" r:id="rId11"/>
    <p:sldId id="267" r:id="rId12"/>
    <p:sldId id="268" r:id="rId13"/>
    <p:sldId id="269" r:id="rId14"/>
    <p:sldId id="270" r:id="rId15"/>
    <p:sldId id="279" r:id="rId16"/>
    <p:sldId id="271" r:id="rId17"/>
    <p:sldId id="272" r:id="rId18"/>
    <p:sldId id="273" r:id="rId19"/>
    <p:sldId id="280" r:id="rId20"/>
    <p:sldId id="281" r:id="rId21"/>
    <p:sldId id="274" r:id="rId22"/>
    <p:sldId id="275" r:id="rId23"/>
    <p:sldId id="266" r:id="rId24"/>
    <p:sldId id="276" r:id="rId25"/>
    <p:sldId id="277" r:id="rId26"/>
    <p:sldId id="283" r:id="rId27"/>
    <p:sldId id="282" r:id="rId28"/>
    <p:sldId id="284" r:id="rId2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2024-10-29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2024-10-29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2024-10-29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2024-10-29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2024-10-29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2024-10-29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2024-10-29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2024-10-29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2024-10-29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2024-10-29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2024-10-29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2024-10-29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2024-10-29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2024-10-29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yzlhZu6Yf4?feature=oembe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tFnyBRYaN4?feature=oembe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seQBryq-fs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YbybEKfchc?feature=oembe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m-FaiKG3L4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인간과 철학</a:t>
            </a:r>
            <a:endParaRPr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담당교수 강지은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19E92-BC92-4004-ABCC-2885FA7E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가장 최근에 멸종된 동물 </a:t>
            </a:r>
          </a:p>
        </p:txBody>
      </p:sp>
      <p:pic>
        <p:nvPicPr>
          <p:cNvPr id="4" name="온라인 미디어 3" title="더 이상 볼 수 없는... 21세기에 멸종된 대표 동물 Top 10">
            <a:hlinkClick r:id="" action="ppaction://media"/>
            <a:extLst>
              <a:ext uri="{FF2B5EF4-FFF2-40B4-BE49-F238E27FC236}">
                <a16:creationId xmlns:a16="http://schemas.microsoft.com/office/drawing/2014/main" id="{29CF3DB0-9C81-4330-92D8-A0D5D0081F6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76658" y="1980856"/>
            <a:ext cx="8631631" cy="487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EE3F9-0C2A-407E-9356-159D0EFE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베이컨의 자연지배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55411-06C6-4E72-8F7C-E9E94733B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가설과 실험</a:t>
            </a:r>
            <a:r>
              <a:rPr lang="en-US" altLang="ko-KR" dirty="0"/>
              <a:t>, </a:t>
            </a:r>
            <a:r>
              <a:rPr lang="ko-KR" altLang="en-US" dirty="0"/>
              <a:t>그리고 관찰을 진리의 기준으로 삼는 경험주의자 베이컨</a:t>
            </a:r>
            <a:r>
              <a:rPr lang="en-US" altLang="ko-KR" dirty="0"/>
              <a:t>(</a:t>
            </a:r>
            <a:r>
              <a:rPr lang="en-US" altLang="ko-KR" dirty="0" err="1"/>
              <a:t>F.Bacon</a:t>
            </a:r>
            <a:r>
              <a:rPr lang="en-US" altLang="ko-KR" dirty="0"/>
              <a:t>)</a:t>
            </a:r>
            <a:r>
              <a:rPr lang="ko-KR" altLang="en-US" dirty="0"/>
              <a:t>은 자연에 숨어 있는 법칙의 발견을 통해 자연이 인간을 위해 유용하게 쓰이도록 해야 한다고 주장한다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자연에 대한 인간의 힘을 </a:t>
            </a:r>
            <a:r>
              <a:rPr lang="ko-KR" altLang="en-US" dirty="0" err="1"/>
              <a:t>증대시키려는</a:t>
            </a:r>
            <a:r>
              <a:rPr lang="ko-KR" altLang="en-US" dirty="0"/>
              <a:t> 그의 이와 같은 주장은 </a:t>
            </a:r>
            <a:r>
              <a:rPr lang="en-US" altLang="ko-KR" dirty="0"/>
              <a:t>‘</a:t>
            </a:r>
            <a:r>
              <a:rPr lang="ko-KR" altLang="en-US" dirty="0"/>
              <a:t>아는 것이 힘</a:t>
            </a:r>
            <a:r>
              <a:rPr lang="en-US" altLang="ko-KR" dirty="0"/>
              <a:t>’</a:t>
            </a:r>
            <a:r>
              <a:rPr lang="ko-KR" altLang="en-US" dirty="0"/>
              <a:t>이라는 문장으로 더 잘 알려진 </a:t>
            </a:r>
            <a:r>
              <a:rPr lang="en-US" altLang="ko-KR" dirty="0"/>
              <a:t>[</a:t>
            </a:r>
            <a:r>
              <a:rPr lang="ko-KR" altLang="en-US" dirty="0"/>
              <a:t>신기관</a:t>
            </a:r>
            <a:r>
              <a:rPr lang="en-US" altLang="ko-KR" dirty="0"/>
              <a:t>](1620)</a:t>
            </a:r>
            <a:r>
              <a:rPr lang="ko-KR" altLang="en-US" dirty="0"/>
              <a:t>에서 학문하는 새로운 방법론인 귀납법으로 제시된다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인간은 동물을 자신들의 즐거움을 위해서는 물론</a:t>
            </a:r>
            <a:r>
              <a:rPr lang="en-US" altLang="ko-KR" dirty="0"/>
              <a:t>, </a:t>
            </a:r>
            <a:r>
              <a:rPr lang="ko-KR" altLang="en-US" dirty="0"/>
              <a:t>인간 육체의 비밀을 밝히기 위한 도구로 활용하기 위해 해부하고 실험을 하며</a:t>
            </a:r>
            <a:r>
              <a:rPr lang="en-US" altLang="ko-KR" dirty="0"/>
              <a:t>, </a:t>
            </a:r>
            <a:r>
              <a:rPr lang="ko-KR" altLang="en-US" dirty="0"/>
              <a:t>나아가 서로 다른 동물들 간에 이종 교배를 통해 새로운 동물종을 만들어 내기 위한 실험을 한다는 것 등이다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9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ECF656-671E-4099-84E3-D1A9FC8B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6692F-F735-4CA4-9AD1-8D8F56039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dirty="0"/>
              <a:t>우리가 베이컨의 이와 같은 입장에 서게 되면</a:t>
            </a:r>
            <a:r>
              <a:rPr lang="en-US" altLang="ko-KR" dirty="0"/>
              <a:t>, </a:t>
            </a:r>
            <a:r>
              <a:rPr lang="ko-KR" altLang="en-US" dirty="0"/>
              <a:t>비인간인 자연이나 동물은 도덕적 지위를 지니지 못하게 되며</a:t>
            </a:r>
            <a:r>
              <a:rPr lang="en-US" altLang="ko-KR" dirty="0"/>
              <a:t>, </a:t>
            </a:r>
            <a:r>
              <a:rPr lang="ko-KR" altLang="en-US" dirty="0"/>
              <a:t>따라서 도덕적 주제 또는 영역에도 포함될 수 없다</a:t>
            </a:r>
            <a:r>
              <a:rPr lang="en-US" altLang="ko-KR" dirty="0"/>
              <a:t>. </a:t>
            </a:r>
            <a:r>
              <a:rPr lang="ko-KR" altLang="en-US" dirty="0"/>
              <a:t>오히려 동물에 대한 복제나 조작은 인간의 삶을 풍요롭게 하기 위한 목적을 성취하는데 도움이 되는 한</a:t>
            </a:r>
            <a:r>
              <a:rPr lang="en-US" altLang="ko-KR" dirty="0"/>
              <a:t>, </a:t>
            </a:r>
            <a:r>
              <a:rPr lang="ko-KR" altLang="en-US" dirty="0"/>
              <a:t>도덕적으로 정당화될 수 있다</a:t>
            </a:r>
            <a:r>
              <a:rPr lang="en-US" altLang="ko-KR" dirty="0"/>
              <a:t>.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640768-F213-4538-A24B-0B97D482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2" r="10752" b="-1"/>
          <a:stretch/>
        </p:blipFill>
        <p:spPr>
          <a:xfrm>
            <a:off x="5518896" y="1828456"/>
            <a:ext cx="5389895" cy="5029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35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145E6-609D-46EC-B802-24764995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데카르트의 기계적 자연관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860D83-9141-4E93-A0F2-3AEB7DB48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1900" dirty="0"/>
              <a:t>16~17</a:t>
            </a:r>
            <a:r>
              <a:rPr lang="ko-KR" altLang="en-US" sz="1900" dirty="0"/>
              <a:t>세기를 거치면서 결실을 거두는 근대의 과학 혁명은 데카르트와 </a:t>
            </a:r>
            <a:r>
              <a:rPr lang="ko-KR" altLang="en-US" sz="1900" dirty="0" err="1"/>
              <a:t>뉴턴에</a:t>
            </a:r>
            <a:r>
              <a:rPr lang="ko-KR" altLang="en-US" sz="1900" dirty="0"/>
              <a:t> 의해 기계적 자연관으로 정착된다</a:t>
            </a:r>
            <a:r>
              <a:rPr lang="en-US" altLang="ko-KR" sz="1900" dirty="0"/>
              <a:t>. </a:t>
            </a:r>
            <a:r>
              <a:rPr lang="ko-KR" altLang="en-US" sz="1900" dirty="0"/>
              <a:t>데카르트는 자신의 </a:t>
            </a:r>
            <a:r>
              <a:rPr lang="en-US" altLang="ko-KR" sz="1900" dirty="0"/>
              <a:t>[</a:t>
            </a:r>
            <a:r>
              <a:rPr lang="ko-KR" altLang="en-US" sz="1900" dirty="0" err="1"/>
              <a:t>방법서설</a:t>
            </a:r>
            <a:r>
              <a:rPr lang="en-US" altLang="ko-KR" sz="1900" dirty="0"/>
              <a:t>]</a:t>
            </a:r>
            <a:r>
              <a:rPr lang="ko-KR" altLang="en-US" sz="1900" dirty="0"/>
              <a:t>에서 자연과 동물에 대해 다음과 같이 규정한다</a:t>
            </a:r>
            <a:r>
              <a:rPr lang="en-US" altLang="ko-KR" sz="19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ko-KR" sz="1900" dirty="0"/>
              <a:t>“</a:t>
            </a:r>
            <a:r>
              <a:rPr lang="ko-KR" altLang="en-US" sz="1900" dirty="0"/>
              <a:t>오히려 동물은 정신을 전혀 가지고 있지 않으며</a:t>
            </a:r>
            <a:r>
              <a:rPr lang="en-US" altLang="ko-KR" sz="1900" dirty="0"/>
              <a:t>, </a:t>
            </a:r>
            <a:r>
              <a:rPr lang="ko-KR" altLang="en-US" sz="1900" dirty="0"/>
              <a:t>각 기관의 배치에 따라서 작동하는데</a:t>
            </a:r>
            <a:r>
              <a:rPr lang="en-US" altLang="ko-KR" sz="1900" dirty="0"/>
              <a:t>, </a:t>
            </a:r>
            <a:r>
              <a:rPr lang="ko-KR" altLang="en-US" sz="1900" dirty="0"/>
              <a:t>이것이 바로 자연이다</a:t>
            </a:r>
            <a:r>
              <a:rPr lang="en-US" altLang="ko-KR" sz="1900" dirty="0"/>
              <a:t>. </a:t>
            </a:r>
            <a:r>
              <a:rPr lang="ko-KR" altLang="en-US" sz="1900" dirty="0"/>
              <a:t>이것은 마치 시계가 톱니바퀴와 태엽만으로 만들어지지만 우리가 가지고 있는 능력보다 더 뛰어나게 시간을 정확하게 가리키고 있는 것과 같다</a:t>
            </a:r>
            <a:r>
              <a:rPr lang="en-US" altLang="ko-KR" sz="1900" dirty="0"/>
              <a:t>.”</a:t>
            </a:r>
          </a:p>
          <a:p>
            <a:pPr>
              <a:lnSpc>
                <a:spcPct val="90000"/>
              </a:lnSpc>
            </a:pPr>
            <a:endParaRPr lang="en-US" altLang="ko-KR" sz="1900" dirty="0"/>
          </a:p>
          <a:p>
            <a:pPr>
              <a:lnSpc>
                <a:spcPct val="90000"/>
              </a:lnSpc>
            </a:pPr>
            <a:endParaRPr lang="ko-KR" altLang="en-US" sz="19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D575AB-3D5F-4ADB-B929-CC8FC61F5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0" r="8820" b="1"/>
          <a:stretch/>
        </p:blipFill>
        <p:spPr>
          <a:xfrm>
            <a:off x="6415368" y="2194560"/>
            <a:ext cx="4493424" cy="398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68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9480E-0BDB-4640-9325-B91F806F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F3449-8A44-4F24-93EF-5894B2F5E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동물을 태엽과 톱니바퀴만으로 움직이는 시계</a:t>
            </a:r>
            <a:r>
              <a:rPr lang="en-US" altLang="ko-KR" dirty="0"/>
              <a:t>, </a:t>
            </a:r>
            <a:r>
              <a:rPr lang="ko-KR" altLang="en-US" dirty="0"/>
              <a:t>즉 자동 기계와 동일한 것으로 다루고 있는 그의 결론은 동물과 자연이 영혼</a:t>
            </a:r>
            <a:r>
              <a:rPr lang="en-US" altLang="ko-KR" dirty="0"/>
              <a:t>, </a:t>
            </a:r>
            <a:r>
              <a:rPr lang="ko-KR" altLang="en-US" dirty="0"/>
              <a:t>즉 정신을 전혀 지니지 않은 대상으로 인정하고 있음을 보여 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데카르트가 정신을 지닌 인간을 제외한 모든 자연물을 실체 이원론과 기계론적 세계관에 기대어 기계적인 필연성의 운동 원리를 따르는 영혼이 없는 것으로 이해하고 있었음을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그의 이러한 자연관은 앞의 베이컨처럼 인간이 자연이라는 물체의 힘과 작용을 알고</a:t>
            </a:r>
            <a:r>
              <a:rPr lang="en-US" altLang="ko-KR" dirty="0"/>
              <a:t>, </a:t>
            </a:r>
            <a:r>
              <a:rPr lang="ko-KR" altLang="en-US" dirty="0"/>
              <a:t>이를 통해 장인처럼 적절하게 이용하여 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자연의 주인이자 소유자가 되는 것</a:t>
            </a:r>
            <a:r>
              <a:rPr lang="en-US" altLang="ko-KR" dirty="0"/>
              <a:t>”</a:t>
            </a:r>
            <a:r>
              <a:rPr lang="ko-KR" altLang="en-US" dirty="0"/>
              <a:t>을 목표로 삼고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7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00C7E-53BD-4C78-8E54-96BB1D0B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영화</a:t>
            </a:r>
            <a:r>
              <a:rPr lang="en-US" altLang="ko-KR" dirty="0"/>
              <a:t>&lt;</a:t>
            </a:r>
            <a:r>
              <a:rPr lang="ko-KR" altLang="en-US" dirty="0" err="1"/>
              <a:t>모던타임즈</a:t>
            </a:r>
            <a:r>
              <a:rPr lang="en-US" altLang="ko-KR" dirty="0"/>
              <a:t>&gt;(Modern Times), </a:t>
            </a:r>
            <a:r>
              <a:rPr lang="ko-KR" altLang="en-US" dirty="0" err="1"/>
              <a:t>찰리채플린</a:t>
            </a:r>
            <a:r>
              <a:rPr lang="en-US" altLang="ko-KR" dirty="0"/>
              <a:t>,1936</a:t>
            </a:r>
            <a:endParaRPr lang="ko-KR" altLang="en-US" dirty="0"/>
          </a:p>
        </p:txBody>
      </p:sp>
      <p:pic>
        <p:nvPicPr>
          <p:cNvPr id="4" name="온라인 미디어 3" title="Modern Times 5 min">
            <a:hlinkClick r:id="" action="ppaction://media"/>
            <a:extLst>
              <a:ext uri="{FF2B5EF4-FFF2-40B4-BE49-F238E27FC236}">
                <a16:creationId xmlns:a16="http://schemas.microsoft.com/office/drawing/2014/main" id="{E0BF676D-9B2B-40C6-B2EB-F987099846F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94446" y="1925706"/>
            <a:ext cx="6291746" cy="471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FEF22-644F-4D36-9E13-5FE7A140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칸트의 동물관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9B4AE-32E8-4430-B2C8-DA582C7A6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인간중심주의와 기계론적 자연관은 근대에 학문하는 하나의 전형이었으며</a:t>
            </a:r>
            <a:r>
              <a:rPr lang="en-US" altLang="ko-KR" dirty="0"/>
              <a:t>, </a:t>
            </a:r>
            <a:r>
              <a:rPr lang="ko-KR" altLang="en-US" dirty="0"/>
              <a:t>그 영향력은 절대적이었다</a:t>
            </a:r>
            <a:r>
              <a:rPr lang="en-US" altLang="ko-KR" dirty="0"/>
              <a:t>. </a:t>
            </a:r>
            <a:r>
              <a:rPr lang="ko-KR" altLang="en-US" dirty="0"/>
              <a:t>이 점은 근대의 대표적인 도덕 철학자인 칸트도 예외는 아니었다</a:t>
            </a:r>
            <a:r>
              <a:rPr lang="en-US" altLang="ko-KR" dirty="0"/>
              <a:t>. </a:t>
            </a:r>
            <a:r>
              <a:rPr lang="ko-KR" altLang="en-US" dirty="0"/>
              <a:t>칸트는 전통적인 인간중심주의적 관점을 자신의 동물 및 환경관에 일관되게 적용했다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칸트에게 인간이란 이성적 존재로서 존엄한 인격체이며</a:t>
            </a:r>
            <a:r>
              <a:rPr lang="en-US" altLang="ko-KR" dirty="0"/>
              <a:t>, </a:t>
            </a:r>
            <a:r>
              <a:rPr lang="ko-KR" altLang="en-US" dirty="0"/>
              <a:t>오직 이러한 특성때문에 인간은 절대적인 목적 그 자체이다</a:t>
            </a:r>
            <a:r>
              <a:rPr lang="en-US" altLang="ko-KR" dirty="0"/>
              <a:t>. </a:t>
            </a:r>
            <a:r>
              <a:rPr lang="ko-KR" altLang="en-US" dirty="0"/>
              <a:t>칸트는 이 점을 다음과 같이 주장한다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인간</a:t>
            </a:r>
            <a:r>
              <a:rPr lang="en-US" altLang="ko-KR" dirty="0"/>
              <a:t>, </a:t>
            </a:r>
            <a:r>
              <a:rPr lang="ko-KR" altLang="en-US" dirty="0"/>
              <a:t>일반적으로 모든 이성적인 존재는 목적 그 자체로 존재하며</a:t>
            </a:r>
            <a:r>
              <a:rPr lang="en-US" altLang="ko-KR" dirty="0"/>
              <a:t>, </a:t>
            </a:r>
            <a:r>
              <a:rPr lang="ko-KR" altLang="en-US" dirty="0"/>
              <a:t>모든 행위는 수단으로서는 물론</a:t>
            </a:r>
            <a:r>
              <a:rPr lang="en-US" altLang="ko-KR" dirty="0"/>
              <a:t>, </a:t>
            </a:r>
            <a:r>
              <a:rPr lang="ko-KR" altLang="en-US" dirty="0"/>
              <a:t>자기 자신에 대해서 그리고 다른 이성적인 존재들에 대해서 항상 동시에 목적으로 간주되어야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57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9C1BD-2CCD-4466-82F7-60F39949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390B0-6E76-4502-80C1-3A5F0F4C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만약에 어떤 존재가 이성이 없는 존재라면</a:t>
            </a:r>
            <a:r>
              <a:rPr lang="en-US" altLang="ko-KR" dirty="0"/>
              <a:t>, </a:t>
            </a:r>
            <a:r>
              <a:rPr lang="ko-KR" altLang="en-US" dirty="0"/>
              <a:t>그 존재는 수단으로서 상대적인 가치만을 지닐 뿐이며</a:t>
            </a:r>
            <a:r>
              <a:rPr lang="en-US" altLang="ko-KR" dirty="0"/>
              <a:t>, </a:t>
            </a:r>
            <a:r>
              <a:rPr lang="ko-KR" altLang="en-US" dirty="0"/>
              <a:t>따라서 사물이라고 부른다</a:t>
            </a:r>
            <a:r>
              <a:rPr lang="en-US" altLang="ko-KR" dirty="0"/>
              <a:t>. </a:t>
            </a:r>
            <a:r>
              <a:rPr lang="ko-KR" altLang="en-US" dirty="0"/>
              <a:t>반면에 이성적인 </a:t>
            </a:r>
            <a:r>
              <a:rPr lang="ko-KR" altLang="en-US" dirty="0" err="1"/>
              <a:t>존재란</a:t>
            </a:r>
            <a:r>
              <a:rPr lang="ko-KR" altLang="en-US" dirty="0"/>
              <a:t> 인격이라고 불리는데</a:t>
            </a:r>
            <a:r>
              <a:rPr lang="en-US" altLang="ko-KR" dirty="0"/>
              <a:t>, </a:t>
            </a:r>
            <a:r>
              <a:rPr lang="ko-KR" altLang="en-US" dirty="0"/>
              <a:t>그 이유는 이성적인 존재의 성질은 이미 앞에서 목적 그 자체라고 밝혔기 때문이다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이 때문에 비인간인 자연과 동물은 인간의 도덕적 배려와 자격의 대상에서 배제되고</a:t>
            </a:r>
            <a:r>
              <a:rPr lang="en-US" altLang="ko-KR" dirty="0"/>
              <a:t>, </a:t>
            </a:r>
            <a:r>
              <a:rPr lang="ko-KR" altLang="en-US" dirty="0"/>
              <a:t>인간의 행위를 제약할 수 있는 자격을 지니지 못하게 된다</a:t>
            </a:r>
            <a:r>
              <a:rPr lang="en-US" altLang="ko-KR" dirty="0"/>
              <a:t>. </a:t>
            </a:r>
            <a:r>
              <a:rPr lang="ko-KR" altLang="en-US" dirty="0"/>
              <a:t>비록 이들이 인간의 행위를 제약하는 상황이 발생하더라도 그것은 전적으로 인격체로서 인간 자신의 </a:t>
            </a:r>
            <a:r>
              <a:rPr lang="en-US" altLang="ko-KR" dirty="0"/>
              <a:t>‘</a:t>
            </a:r>
            <a:r>
              <a:rPr lang="ko-KR" altLang="en-US" dirty="0"/>
              <a:t>인간성</a:t>
            </a:r>
            <a:r>
              <a:rPr lang="en-US" altLang="ko-KR" dirty="0"/>
              <a:t>’</a:t>
            </a:r>
            <a:r>
              <a:rPr lang="ko-KR" altLang="en-US" dirty="0"/>
              <a:t>과 관련된 문제이지 </a:t>
            </a:r>
            <a:r>
              <a:rPr lang="en-US" altLang="ko-KR" dirty="0"/>
              <a:t>‘</a:t>
            </a:r>
            <a:r>
              <a:rPr lang="ko-KR" altLang="en-US" dirty="0"/>
              <a:t>자연이나 동물 그 자체</a:t>
            </a:r>
            <a:r>
              <a:rPr lang="en-US" altLang="ko-KR" dirty="0"/>
              <a:t>’</a:t>
            </a:r>
            <a:r>
              <a:rPr lang="ko-KR" altLang="en-US" dirty="0"/>
              <a:t>와 관련된 문제는 아니다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5ABB1E3-41FD-4A86-A01F-0CDA77A8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8B79E-FD40-4F97-AEA0-3E1AF9D56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/>
          <a:p>
            <a:r>
              <a:rPr lang="ko-KR" altLang="en-US" dirty="0"/>
              <a:t>따라서 우리가 동물에 대해서 인간에 대한 의무와 비슷한 의무를 수행한다면</a:t>
            </a:r>
            <a:r>
              <a:rPr lang="en-US" altLang="ko-KR" dirty="0"/>
              <a:t>, </a:t>
            </a:r>
            <a:r>
              <a:rPr lang="ko-KR" altLang="en-US" dirty="0"/>
              <a:t>그것은 곧 인간의 </a:t>
            </a:r>
            <a:r>
              <a:rPr lang="en-US" altLang="ko-KR" dirty="0"/>
              <a:t>‘</a:t>
            </a:r>
            <a:r>
              <a:rPr lang="ko-KR" altLang="en-US" dirty="0"/>
              <a:t>자신에 대한 의무의 이행</a:t>
            </a:r>
            <a:r>
              <a:rPr lang="en-US" altLang="ko-KR" dirty="0"/>
              <a:t>’</a:t>
            </a:r>
            <a:r>
              <a:rPr lang="ko-KR" altLang="en-US" dirty="0"/>
              <a:t>이라는 관점에서 이해되어야 한다</a:t>
            </a:r>
            <a:r>
              <a:rPr lang="en-US" altLang="ko-KR" dirty="0"/>
              <a:t>. </a:t>
            </a:r>
            <a:r>
              <a:rPr lang="ko-KR" altLang="en-US" dirty="0"/>
              <a:t>결론적으로 인간은 동물에 대해 간접적 의무만을 지닌다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B9192-EDA0-4644-A611-F886D9449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8" r="12739" b="-2"/>
          <a:stretch/>
        </p:blipFill>
        <p:spPr>
          <a:xfrm>
            <a:off x="5518896" y="1828456"/>
            <a:ext cx="5389895" cy="5029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B64A0-4D83-471D-84FA-57ADC2A7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동물의 존재이유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82A424-9090-4673-A9CD-F94E9319E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419" y="1931949"/>
            <a:ext cx="7420972" cy="47123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2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2D7C3-1FE2-4A10-BD04-6452F939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 fontScale="90000"/>
          </a:bodyPr>
          <a:lstStyle/>
          <a:p>
            <a:br>
              <a:rPr lang="en-US" altLang="ko-KR"/>
            </a:br>
            <a:br>
              <a:rPr lang="en-US" altLang="ko-KR" dirty="0"/>
            </a:br>
            <a:r>
              <a:rPr lang="ko-KR" altLang="en-US" dirty="0"/>
              <a:t>동물과 자연에게도 도덕적 배려를 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86D2BFB-4E97-4C22-9B1E-8AD31762D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553" y="2190750"/>
            <a:ext cx="5983719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C7D72-030C-46A3-8BAB-C0DA8D8D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야생 기린 무리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A90201-0989-45E5-B75D-6253FFC1A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732" y="1856594"/>
            <a:ext cx="7345390" cy="4884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935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6955D-B6A3-4C02-B548-B001FCAE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근대적인 관점에서 세계와 자연은 하나의 거대한 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63C35-4E03-4F0F-B98E-74193E947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인간은 이와 같은 자연이 인간의 유익함을 위해 봉사하도록 자연계에 대해 지배적 힘을 키워야 하며</a:t>
            </a:r>
            <a:r>
              <a:rPr lang="en-US" altLang="ko-KR" dirty="0"/>
              <a:t>, </a:t>
            </a:r>
            <a:r>
              <a:rPr lang="ko-KR" altLang="en-US" dirty="0"/>
              <a:t>이러한 힘의 증대는 인간의 고유한 특성인 이성과 정신 능력을 통해서 가능하다는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뿐만 아니라 정신과 의식 능력을 지니지 않은 존재들은 도덕의 대상에서도 체계적으로 제거된다</a:t>
            </a:r>
            <a:r>
              <a:rPr lang="en-US" altLang="ko-KR" dirty="0"/>
              <a:t>. </a:t>
            </a:r>
            <a:r>
              <a:rPr lang="ko-KR" altLang="en-US" dirty="0"/>
              <a:t>다시 말해 도덕의 범주를 정신 능력과 자율적 판단 능력</a:t>
            </a:r>
            <a:r>
              <a:rPr lang="en-US" altLang="ko-KR" dirty="0"/>
              <a:t>, </a:t>
            </a:r>
            <a:r>
              <a:rPr lang="ko-KR" altLang="en-US" dirty="0"/>
              <a:t>그리고 자유 의지의 행사 능력에 두는데</a:t>
            </a:r>
            <a:r>
              <a:rPr lang="en-US" altLang="ko-KR" dirty="0"/>
              <a:t>, </a:t>
            </a:r>
            <a:r>
              <a:rPr lang="ko-KR" altLang="en-US" dirty="0"/>
              <a:t>이 모든 것은 이성적 </a:t>
            </a:r>
            <a:r>
              <a:rPr lang="ko-KR" altLang="en-US" dirty="0" err="1"/>
              <a:t>존재로서의</a:t>
            </a:r>
            <a:r>
              <a:rPr lang="ko-KR" altLang="en-US" dirty="0"/>
              <a:t> 인간만을 전제로 하고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근대 서양의 이와 같은 사고방식은 자연과 비인간인 동물을 인간으로부터 체계적으로 그리고 도덕적 고려의 </a:t>
            </a:r>
            <a:r>
              <a:rPr lang="ko-KR" altLang="en-US" dirty="0" err="1"/>
              <a:t>대상으로부터도</a:t>
            </a:r>
            <a:r>
              <a:rPr lang="ko-KR" altLang="en-US" dirty="0"/>
              <a:t> 배제시킴으로써 자연과 동물은 인간을 위한 실용적</a:t>
            </a:r>
            <a:r>
              <a:rPr lang="en-US" altLang="ko-KR" dirty="0"/>
              <a:t>, </a:t>
            </a:r>
            <a:r>
              <a:rPr lang="ko-KR" altLang="en-US" dirty="0"/>
              <a:t>도구적 가치만을 지닐 뿐</a:t>
            </a:r>
            <a:r>
              <a:rPr lang="en-US" altLang="ko-KR" dirty="0"/>
              <a:t>, </a:t>
            </a:r>
            <a:r>
              <a:rPr lang="ko-KR" altLang="en-US" dirty="0"/>
              <a:t>내재적이며 본래적인 가치는 지니지 않는다는 신념을 형성했다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46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BB9DC-871B-4397-A465-8C196471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인간중심주의 비판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99041-E7DE-4B3E-89B0-BED189EC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/>
          <a:p>
            <a:r>
              <a:rPr lang="ko-KR" altLang="en-US" dirty="0"/>
              <a:t>인간의 욕구와 물질적 풍요</a:t>
            </a:r>
            <a:r>
              <a:rPr lang="en-US" altLang="ko-KR" dirty="0"/>
              <a:t>, </a:t>
            </a:r>
            <a:r>
              <a:rPr lang="ko-KR" altLang="en-US" dirty="0"/>
              <a:t>번영과 건강을 제일가치로 삼은 인간중심주의적 환경관은 인간의 무절제와 대량소비를 부추겨 오늘날 환경 문제의 근본 원인을 제공하게 되었다는 비판을 받고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0F47CB-800E-4D51-97CA-0B40E358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6" y="3184401"/>
            <a:ext cx="5389895" cy="2317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84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25935-2914-4767-9086-83A02002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살기 위한 숲을 위하여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온라인 미디어 3" title="￬ﾧﾀ￬ﾋﾝ￬ﾱﾄ￫ﾄﾐe - Knowledge of the channel e_￬ﾈﾲ￬ﾝﾴ ￬ﾞﾈ￬ﾗﾈ￫ﾋﾤ_#001">
            <a:hlinkClick r:id="" action="ppaction://media"/>
            <a:extLst>
              <a:ext uri="{FF2B5EF4-FFF2-40B4-BE49-F238E27FC236}">
                <a16:creationId xmlns:a16="http://schemas.microsoft.com/office/drawing/2014/main" id="{EDFB1C51-2948-4780-85FA-0F63C46F0FE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17069" y="1915360"/>
            <a:ext cx="8445303" cy="47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2422C-8873-4C77-8CD5-7923FF9E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사람들은 왜 </a:t>
            </a:r>
            <a:r>
              <a:rPr lang="en-US" altLang="ko-KR" dirty="0"/>
              <a:t>‘MBN</a:t>
            </a:r>
            <a:r>
              <a:rPr lang="ko-KR" altLang="en-US" dirty="0"/>
              <a:t>의 </a:t>
            </a:r>
            <a:r>
              <a:rPr lang="en-US" altLang="ko-KR" dirty="0"/>
              <a:t>&lt;</a:t>
            </a:r>
            <a:r>
              <a:rPr lang="ko-KR" altLang="en-US" dirty="0"/>
              <a:t>나는 자연인이다</a:t>
            </a:r>
            <a:r>
              <a:rPr lang="en-US" altLang="ko-KR" dirty="0"/>
              <a:t>&gt;</a:t>
            </a:r>
            <a:r>
              <a:rPr lang="ko-KR" altLang="en-US" dirty="0"/>
              <a:t>를 좋아할까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온라인 미디어 3" title="(￭ﾕﾵ￪﾿ﾀ￬ﾞﾼ￣ﾅﾋ￣ﾅﾋ￣ﾅﾋ￣ﾅﾋ) ￬ﾜﾤ￭ﾃﾝX￫ﾧﾐ￫ﾲﾌ￬ﾕﾄ￬ﾠﾀ￬ﾔﾨ '￬ﾞﾐ￬ﾗﾰ￬ﾝﾸ ￫ﾠﾈ￬ﾠﾄ￫ﾓﾜ ￬ﾘﾁ￬ﾃﾁ'">
            <a:hlinkClick r:id="" action="ppaction://media"/>
            <a:extLst>
              <a:ext uri="{FF2B5EF4-FFF2-40B4-BE49-F238E27FC236}">
                <a16:creationId xmlns:a16="http://schemas.microsoft.com/office/drawing/2014/main" id="{DB6A77B0-186C-4AE1-A667-7A49D4C9B72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5252" y="1925707"/>
            <a:ext cx="8381931" cy="47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61FD9-AA7F-436E-9A4D-33AE150C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자연인들의 숲속 생활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DE8F2-5781-41A3-82A6-9D8322930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도시 생활에 지친 현대인들에게 잠시나마 일상의 번잡함을 잊게 하는 시간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숲의 자연에서 쉬고 싶은 현대인</a:t>
            </a:r>
            <a:endParaRPr lang="en-US" altLang="ko-KR" dirty="0"/>
          </a:p>
          <a:p>
            <a:r>
              <a:rPr lang="ko-KR" altLang="en-US" dirty="0"/>
              <a:t>그러나 한편 불편한 숲속 </a:t>
            </a:r>
            <a:r>
              <a:rPr lang="ko-KR" altLang="en-US" dirty="0" err="1"/>
              <a:t>살이에</a:t>
            </a:r>
            <a:r>
              <a:rPr lang="ko-KR" altLang="en-US" dirty="0"/>
              <a:t> 비해 편안한 도시인의 삶</a:t>
            </a:r>
            <a:r>
              <a:rPr lang="en-US" altLang="ko-KR" dirty="0"/>
              <a:t>, </a:t>
            </a:r>
            <a:r>
              <a:rPr lang="ko-KR" altLang="en-US" dirty="0"/>
              <a:t>자연인을 보면서 자신의 삶에 감사할 수 있는 여유가 생김</a:t>
            </a:r>
            <a:endParaRPr lang="en-US" altLang="ko-KR" dirty="0"/>
          </a:p>
          <a:p>
            <a:r>
              <a:rPr lang="ko-KR" altLang="en-US" dirty="0" err="1"/>
              <a:t>중장년층에게</a:t>
            </a:r>
            <a:r>
              <a:rPr lang="ko-KR" altLang="en-US" dirty="0"/>
              <a:t> 자연인의 삶은 어릴 적 향수를 불러일으킴</a:t>
            </a:r>
            <a:endParaRPr lang="en-US" altLang="ko-KR" dirty="0"/>
          </a:p>
          <a:p>
            <a:r>
              <a:rPr lang="ko-KR" altLang="en-US" dirty="0"/>
              <a:t>자연을 </a:t>
            </a:r>
            <a:r>
              <a:rPr lang="ko-KR" altLang="en-US" dirty="0" err="1"/>
              <a:t>대상화하지</a:t>
            </a:r>
            <a:r>
              <a:rPr lang="ko-KR" altLang="en-US" dirty="0"/>
              <a:t> 않고 자연과 더불어 살아가는</a:t>
            </a:r>
            <a:r>
              <a:rPr lang="en-US" altLang="ko-KR" dirty="0"/>
              <a:t>, </a:t>
            </a:r>
            <a:r>
              <a:rPr lang="ko-KR" altLang="en-US" dirty="0"/>
              <a:t>자연과 공존하는 모습은 도시의 모습과 너무나 상반된 삶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움직일 때마다 공해를 만들어내는 자신의 삶과 대비되는 자연인의 삶</a:t>
            </a:r>
            <a:r>
              <a:rPr lang="en-US" altLang="ko-KR" dirty="0"/>
              <a:t>. </a:t>
            </a:r>
            <a:r>
              <a:rPr lang="ko-KR" altLang="en-US" dirty="0"/>
              <a:t>탈인간중심주의의 삶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1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50DD663-D297-4B09-9A1A-F5437E87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ko-KR" altLang="en-US" dirty="0"/>
              <a:t>대지의 여신 </a:t>
            </a:r>
            <a:r>
              <a:rPr lang="en-US" altLang="ko-KR" dirty="0"/>
              <a:t>– </a:t>
            </a:r>
            <a:r>
              <a:rPr lang="ko-KR" altLang="en-US" dirty="0"/>
              <a:t>가이아 </a:t>
            </a:r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DAAC1D-9F98-450F-A0B8-05C7BA0BD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174" r="2" b="27116"/>
          <a:stretch/>
        </p:blipFill>
        <p:spPr>
          <a:xfrm>
            <a:off x="1280160" y="2306970"/>
            <a:ext cx="9628632" cy="398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878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D9137-9DF7-427E-B0F7-574652C0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영화 </a:t>
            </a:r>
            <a:r>
              <a:rPr lang="en-US" altLang="ko-KR" dirty="0"/>
              <a:t>&lt;</a:t>
            </a:r>
            <a:r>
              <a:rPr lang="ko-KR" altLang="en-US" dirty="0"/>
              <a:t>아바타</a:t>
            </a:r>
            <a:r>
              <a:rPr lang="en-US" altLang="ko-KR" dirty="0"/>
              <a:t>&gt; </a:t>
            </a:r>
            <a:r>
              <a:rPr lang="ko-KR" altLang="en-US" dirty="0"/>
              <a:t>속 생명의 숲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4C7B92B-C98D-495B-B101-BAABFFEFC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10" r="2" b="2"/>
          <a:stretch/>
        </p:blipFill>
        <p:spPr>
          <a:xfrm>
            <a:off x="1280160" y="2190749"/>
            <a:ext cx="9628632" cy="398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49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AD4B6-FD91-417E-A4B7-A902167E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매년 </a:t>
            </a:r>
            <a:r>
              <a:rPr lang="en-US" altLang="ko-KR" dirty="0"/>
              <a:t>1</a:t>
            </a:r>
            <a:r>
              <a:rPr lang="ko-KR" altLang="en-US" dirty="0"/>
              <a:t>종의 생물종이 멸종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76283-F808-4FB7-9949-E9E0C94A6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 마지막은 어떤 생물이 될지</a:t>
            </a:r>
            <a:r>
              <a:rPr lang="en-US" altLang="ko-KR" dirty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F930F-FEEE-49AD-8826-13E2EA34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670AE-ADD0-48A6-8F0B-42B1E3181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이번주 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근대 서양의 인간중심주의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다음주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동물중심주의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테일러의</a:t>
            </a:r>
            <a:r>
              <a:rPr lang="ko-KR" altLang="en-US" dirty="0"/>
              <a:t> 생명중심주의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레오폴드의</a:t>
            </a:r>
            <a:r>
              <a:rPr lang="ko-KR" altLang="en-US" dirty="0"/>
              <a:t> 대지 윤리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심층생태론</a:t>
            </a:r>
          </a:p>
        </p:txBody>
      </p:sp>
    </p:spTree>
    <p:extLst>
      <p:ext uri="{BB962C8B-B14F-4D97-AF65-F5344CB8AC3E}">
        <p14:creationId xmlns:p14="http://schemas.microsoft.com/office/powerpoint/2010/main" val="114193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9E869-350B-49B0-B9CE-F7A5EE74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근대 서양의 인간중심주의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08C1C-76FF-4399-95F8-C3B901CF1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/>
          <a:p>
            <a:r>
              <a:rPr lang="ko-KR" altLang="en-US" dirty="0"/>
              <a:t>일반적으로 동양이 아닌 서양의 근대에서 인간이 자연을 바라보아 왔던 지배적인 입장을 </a:t>
            </a:r>
            <a:r>
              <a:rPr lang="en-US" altLang="ko-KR" dirty="0"/>
              <a:t>‘</a:t>
            </a:r>
            <a:r>
              <a:rPr lang="ko-KR" altLang="en-US" dirty="0" err="1"/>
              <a:t>인간중심주의＇라고</a:t>
            </a:r>
            <a:r>
              <a:rPr lang="ko-KR" altLang="en-US" dirty="0"/>
              <a:t> 부른다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1960</a:t>
            </a:r>
            <a:r>
              <a:rPr lang="ko-KR" altLang="en-US" dirty="0"/>
              <a:t>년대 들어 인간중심주의에 대한 비판과 반성이 일어났고</a:t>
            </a:r>
            <a:r>
              <a:rPr lang="en-US" altLang="ko-KR" dirty="0"/>
              <a:t>, </a:t>
            </a:r>
            <a:r>
              <a:rPr lang="ko-KR" altLang="en-US" dirty="0"/>
              <a:t>그 결과 탈인간중심주의</a:t>
            </a:r>
            <a:r>
              <a:rPr lang="en-US" altLang="ko-KR" dirty="0"/>
              <a:t>(</a:t>
            </a:r>
            <a:r>
              <a:rPr lang="ko-KR" altLang="en-US" dirty="0"/>
              <a:t>또는 비인간중심주의</a:t>
            </a:r>
            <a:r>
              <a:rPr lang="en-US" altLang="ko-KR" dirty="0"/>
              <a:t>)</a:t>
            </a:r>
            <a:r>
              <a:rPr lang="ko-KR" altLang="en-US" dirty="0"/>
              <a:t>가 힘을 얻고 있는 분위기이다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ABF652-1F50-4F9E-A226-33FF81F8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6" y="2827320"/>
            <a:ext cx="5389895" cy="3031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12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BC875E4-5BAB-4600-BCFD-542B2EB1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ko-KR" altLang="en-US" dirty="0"/>
              <a:t>탈인간중심주의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0BEA2-5D1D-4FF8-ABE5-B56EDDF6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/>
          <a:p>
            <a:pPr lvl="0"/>
            <a:r>
              <a:rPr lang="ko-KR" altLang="en-US" sz="2000" dirty="0"/>
              <a:t>한편 탈인간중심주의는 보다 구체적으로 개체중심주의와 전체론적 입장으로 나뉘며</a:t>
            </a:r>
            <a:r>
              <a:rPr lang="en-US" altLang="ko-KR" sz="2000" dirty="0"/>
              <a:t>, </a:t>
            </a:r>
            <a:r>
              <a:rPr lang="ko-KR" altLang="en-US" sz="2000" dirty="0"/>
              <a:t>개체중심주의는 다시 동물중심주의와 생명중심주의로 구분한다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C5DA1-A481-4B18-8728-BD565405B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6" y="2322017"/>
            <a:ext cx="5389895" cy="4042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96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16994-C816-4180-8692-90B4555A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ko-KR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5334B-430D-4F18-AE60-EE169B20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인간중심주의</a:t>
            </a:r>
            <a:r>
              <a:rPr lang="en-US" altLang="ko-KR" dirty="0"/>
              <a:t>(Anthropocentrism)</a:t>
            </a:r>
            <a:r>
              <a:rPr lang="ko-KR" altLang="en-US" dirty="0"/>
              <a:t>란 인간의 지위와 가치를 독립적인 것으로 주장하여 인간이 아닌 나머지 다른 존재</a:t>
            </a:r>
            <a:r>
              <a:rPr lang="en-US" altLang="ko-KR" dirty="0"/>
              <a:t>(</a:t>
            </a:r>
            <a:r>
              <a:rPr lang="ko-KR" altLang="en-US" dirty="0"/>
              <a:t>동물과 환경</a:t>
            </a:r>
            <a:r>
              <a:rPr lang="en-US" altLang="ko-KR" dirty="0"/>
              <a:t>)</a:t>
            </a:r>
            <a:r>
              <a:rPr lang="ko-KR" altLang="en-US" dirty="0"/>
              <a:t>의 이해관계에 대해서는 적대적인 반면</a:t>
            </a:r>
            <a:r>
              <a:rPr lang="en-US" altLang="ko-KR" dirty="0"/>
              <a:t>, </a:t>
            </a:r>
            <a:r>
              <a:rPr lang="ko-KR" altLang="en-US" dirty="0"/>
              <a:t>인간의 이해관계에 대해서는 독점적이고 우월하며</a:t>
            </a:r>
            <a:r>
              <a:rPr lang="en-US" altLang="ko-KR" dirty="0"/>
              <a:t>, </a:t>
            </a:r>
            <a:r>
              <a:rPr lang="ko-KR" altLang="en-US" dirty="0"/>
              <a:t>따라서 절대적인 것으로 가치 평가하는 것을 의미한다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인간을 우주와 세계의 중심으로 자리매김하려 하기 때문에 인간 이외의 모든 존재에 대해서는 </a:t>
            </a:r>
            <a:r>
              <a:rPr lang="en-US" altLang="ko-KR" dirty="0"/>
              <a:t>‘</a:t>
            </a:r>
            <a:r>
              <a:rPr lang="ko-KR" altLang="en-US" dirty="0"/>
              <a:t>인간에게 유용한가</a:t>
            </a:r>
            <a:r>
              <a:rPr lang="en-US" altLang="ko-KR" dirty="0"/>
              <a:t>?’</a:t>
            </a:r>
            <a:r>
              <a:rPr lang="ko-KR" altLang="en-US" dirty="0"/>
              <a:t>라는 도구적 가치 기준에 따라서 평가한다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이성</a:t>
            </a:r>
            <a:r>
              <a:rPr lang="en-US" altLang="ko-KR" dirty="0"/>
              <a:t>, </a:t>
            </a:r>
            <a:r>
              <a:rPr lang="ko-KR" altLang="en-US" dirty="0"/>
              <a:t>의식 또는 정신 능력</a:t>
            </a:r>
            <a:r>
              <a:rPr lang="en-US" altLang="ko-KR" dirty="0"/>
              <a:t>, </a:t>
            </a:r>
            <a:r>
              <a:rPr lang="ko-KR" altLang="en-US" dirty="0"/>
              <a:t>자율성</a:t>
            </a:r>
            <a:r>
              <a:rPr lang="en-US" altLang="ko-KR" dirty="0"/>
              <a:t>, </a:t>
            </a:r>
            <a:r>
              <a:rPr lang="ko-KR" altLang="en-US" dirty="0"/>
              <a:t>도덕적 행위 주체와 같은 인간에게만 주어진 고유한 특성에 기초하고 있는 인간중심주의에는 이미 인간과 자연 사이에 대립적 구도가 내재되어 있음을 알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61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8321A-8AA6-4502-9967-D44BC433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인간중심주의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3C8A3-FDFB-4178-80D7-92E2891F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이것은 인간과 자연의 관계를 주체와 대상</a:t>
            </a:r>
            <a:r>
              <a:rPr lang="en-US" altLang="ko-KR" dirty="0"/>
              <a:t>, </a:t>
            </a:r>
            <a:r>
              <a:rPr lang="ko-KR" altLang="en-US" dirty="0"/>
              <a:t>목적과 수단</a:t>
            </a:r>
            <a:r>
              <a:rPr lang="en-US" altLang="ko-KR" dirty="0"/>
              <a:t>, </a:t>
            </a:r>
            <a:r>
              <a:rPr lang="ko-KR" altLang="en-US" dirty="0"/>
              <a:t>선과 악</a:t>
            </a:r>
            <a:r>
              <a:rPr lang="en-US" altLang="ko-KR" dirty="0"/>
              <a:t>, </a:t>
            </a:r>
            <a:r>
              <a:rPr lang="ko-KR" altLang="en-US" dirty="0"/>
              <a:t>미와 추</a:t>
            </a:r>
            <a:r>
              <a:rPr lang="en-US" altLang="ko-KR" dirty="0"/>
              <a:t>, </a:t>
            </a:r>
            <a:r>
              <a:rPr lang="ko-KR" altLang="en-US" dirty="0"/>
              <a:t>우월과 열등이라는 이분법적 대결 구도를 낳는 배경이 된다</a:t>
            </a:r>
            <a:r>
              <a:rPr lang="en-US" altLang="ko-KR" dirty="0"/>
              <a:t>. </a:t>
            </a:r>
            <a:r>
              <a:rPr lang="ko-KR" altLang="en-US" dirty="0"/>
              <a:t>이로써 인간은 오직 인간에 대해서만 직접적인 도덕적 의무를 지닐 뿐</a:t>
            </a:r>
            <a:r>
              <a:rPr lang="en-US" altLang="ko-KR" dirty="0"/>
              <a:t>, </a:t>
            </a:r>
            <a:r>
              <a:rPr lang="ko-KR" altLang="en-US" dirty="0"/>
              <a:t>자연에 대해서는 직접적인 의무를 지닐 필요가 없다는 주장이 정당화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자연에 대한 </a:t>
            </a:r>
            <a:r>
              <a:rPr lang="ko-KR" altLang="en-US" dirty="0" err="1"/>
              <a:t>인간중심주의적인</a:t>
            </a:r>
            <a:r>
              <a:rPr lang="ko-KR" altLang="en-US" dirty="0"/>
              <a:t> 사고는 세계와 자연을 태엽으로 움직이는 거대한 시계 또는 기계로 이해하게 하고</a:t>
            </a:r>
            <a:r>
              <a:rPr lang="en-US" altLang="ko-KR" dirty="0"/>
              <a:t>, </a:t>
            </a:r>
            <a:r>
              <a:rPr lang="ko-KR" altLang="en-US" dirty="0"/>
              <a:t>이 속에 내재한 법칙성을 발견함으로써 인간이 추구하는 유용성의 원리에 따르도록 하려고 했던 베이컨이나 뉴턴</a:t>
            </a:r>
            <a:r>
              <a:rPr lang="en-US" altLang="ko-KR" dirty="0"/>
              <a:t>, </a:t>
            </a:r>
            <a:r>
              <a:rPr lang="ko-KR" altLang="en-US" dirty="0"/>
              <a:t>데카르트의 사고에 가장 적극적으로 표현되어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우리는 근대 문명 과정의 전형적인 특정을 이루는 이들의 사고를 </a:t>
            </a:r>
            <a:r>
              <a:rPr lang="en-US" altLang="ko-KR" dirty="0"/>
              <a:t>‘</a:t>
            </a:r>
            <a:r>
              <a:rPr lang="ko-KR" altLang="en-US" dirty="0"/>
              <a:t>기계론적 세계관</a:t>
            </a:r>
            <a:r>
              <a:rPr lang="en-US" altLang="ko-KR" dirty="0"/>
              <a:t>’ </a:t>
            </a:r>
            <a:r>
              <a:rPr lang="ko-KR" altLang="en-US" dirty="0"/>
              <a:t>또는 </a:t>
            </a:r>
            <a:r>
              <a:rPr lang="en-US" altLang="ko-KR" dirty="0"/>
              <a:t>‘</a:t>
            </a:r>
            <a:r>
              <a:rPr lang="ko-KR" altLang="en-US" dirty="0"/>
              <a:t>자연관</a:t>
            </a:r>
            <a:r>
              <a:rPr lang="en-US" altLang="ko-KR" dirty="0"/>
              <a:t>’</a:t>
            </a:r>
            <a:r>
              <a:rPr lang="ko-KR" altLang="en-US" dirty="0"/>
              <a:t>이라고 하는데</a:t>
            </a:r>
            <a:r>
              <a:rPr lang="en-US" altLang="ko-KR" dirty="0"/>
              <a:t>, </a:t>
            </a:r>
            <a:r>
              <a:rPr lang="ko-KR" altLang="en-US" dirty="0"/>
              <a:t>이러한 세계관의 중심에는 바로 인간의 정신 능력이 깊게 뿌리내리고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74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B2778-A79C-49FC-9DEC-B2B75419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2EED0-F65A-4F46-8E52-01552673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서양에서의 이분법적인 사고와 인간중심주의는 매우 깊은 역사적 기원을 갖고 있다</a:t>
            </a:r>
            <a:r>
              <a:rPr lang="en-US" altLang="ko-KR" dirty="0"/>
              <a:t>. </a:t>
            </a:r>
            <a:r>
              <a:rPr lang="ko-KR" altLang="en-US" dirty="0"/>
              <a:t>예를 들어 기독교 정신은 </a:t>
            </a:r>
            <a:r>
              <a:rPr lang="en-US" altLang="ko-KR" dirty="0"/>
              <a:t>‘</a:t>
            </a:r>
            <a:r>
              <a:rPr lang="ko-KR" altLang="en-US" dirty="0"/>
              <a:t>신</a:t>
            </a:r>
            <a:r>
              <a:rPr lang="en-US" altLang="ko-KR" dirty="0"/>
              <a:t>-</a:t>
            </a:r>
            <a:r>
              <a:rPr lang="ko-KR" altLang="en-US" dirty="0"/>
              <a:t>인간</a:t>
            </a:r>
            <a:r>
              <a:rPr lang="en-US" altLang="ko-KR" dirty="0"/>
              <a:t>-</a:t>
            </a:r>
            <a:r>
              <a:rPr lang="ko-KR" altLang="en-US" dirty="0"/>
              <a:t>자연</a:t>
            </a:r>
            <a:r>
              <a:rPr lang="en-US" altLang="ko-KR" dirty="0"/>
              <a:t>’</a:t>
            </a:r>
            <a:r>
              <a:rPr lang="ko-KR" altLang="en-US" dirty="0"/>
              <a:t>이라는 수직적 위계질서에 기초하여 인간의 자연에 대한 지배와 도덕적 우월성을 주장해왔다</a:t>
            </a:r>
            <a:r>
              <a:rPr lang="en-US" altLang="ko-KR" dirty="0"/>
              <a:t>. </a:t>
            </a:r>
            <a:r>
              <a:rPr lang="ko-KR" altLang="en-US" dirty="0" err="1"/>
              <a:t>그런가</a:t>
            </a:r>
            <a:r>
              <a:rPr lang="ko-KR" altLang="en-US" dirty="0"/>
              <a:t> 하면 아리스토텔레스는 </a:t>
            </a:r>
            <a:r>
              <a:rPr lang="en-US" altLang="ko-KR" dirty="0"/>
              <a:t>“</a:t>
            </a:r>
            <a:r>
              <a:rPr lang="ko-KR" altLang="en-US" dirty="0"/>
              <a:t>식물은 동물을 위해</a:t>
            </a:r>
            <a:r>
              <a:rPr lang="en-US" altLang="ko-KR" dirty="0"/>
              <a:t>, </a:t>
            </a:r>
            <a:r>
              <a:rPr lang="ko-KR" altLang="en-US" dirty="0"/>
              <a:t>동물은 인간을 위해</a:t>
            </a:r>
            <a:r>
              <a:rPr lang="en-US" altLang="ko-KR" dirty="0"/>
              <a:t>” </a:t>
            </a:r>
            <a:r>
              <a:rPr lang="ko-KR" altLang="en-US" dirty="0"/>
              <a:t>존재한다는 목적론적 해석을 통해 인간을 존재론적으로 가장 높은 지위에 올려놓았다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중세 시대 토마스 아퀴나스는 </a:t>
            </a:r>
            <a:r>
              <a:rPr lang="en-US" altLang="ko-KR" dirty="0"/>
              <a:t>“</a:t>
            </a:r>
            <a:r>
              <a:rPr lang="ko-KR" altLang="en-US" dirty="0"/>
              <a:t>자연의 과정에서 동물은 신의 섭리에 의해 인간이 사용하도록 결정되어 있다</a:t>
            </a:r>
            <a:r>
              <a:rPr lang="en-US" altLang="ko-KR" dirty="0"/>
              <a:t>”</a:t>
            </a:r>
            <a:r>
              <a:rPr lang="ko-KR" altLang="en-US" dirty="0"/>
              <a:t>는 주장을 했다</a:t>
            </a:r>
            <a:r>
              <a:rPr lang="en-US" altLang="ko-KR" dirty="0"/>
              <a:t>. </a:t>
            </a:r>
            <a:r>
              <a:rPr lang="ko-KR" altLang="en-US" dirty="0"/>
              <a:t>이처럼 인간중심주의 전통은 서양에서 일관되게 유지되었으며</a:t>
            </a:r>
            <a:r>
              <a:rPr lang="en-US" altLang="ko-KR" dirty="0"/>
              <a:t>, </a:t>
            </a:r>
            <a:r>
              <a:rPr lang="ko-KR" altLang="en-US" dirty="0"/>
              <a:t>근대 베이컨과 </a:t>
            </a:r>
            <a:r>
              <a:rPr lang="ko-KR" altLang="en-US" dirty="0" err="1"/>
              <a:t>데카르트에</a:t>
            </a:r>
            <a:r>
              <a:rPr lang="ko-KR" altLang="en-US" dirty="0"/>
              <a:t> 이르러 기계적</a:t>
            </a:r>
            <a:r>
              <a:rPr lang="en-US" altLang="ko-KR" dirty="0"/>
              <a:t>, </a:t>
            </a:r>
            <a:r>
              <a:rPr lang="ko-KR" altLang="en-US" dirty="0"/>
              <a:t>도구적 자연관으로 정착된다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1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908C9-2907-4565-9B79-9D7F0836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인간이 지구를 망친과정을 </a:t>
            </a:r>
            <a:r>
              <a:rPr lang="en-US" altLang="ko-KR" dirty="0"/>
              <a:t>3</a:t>
            </a:r>
            <a:r>
              <a:rPr lang="ko-KR" altLang="en-US" dirty="0"/>
              <a:t>분만에 보기</a:t>
            </a:r>
          </a:p>
        </p:txBody>
      </p:sp>
      <p:pic>
        <p:nvPicPr>
          <p:cNvPr id="4" name="온라인 미디어 3" title="￬ﾝﾸ￪ﾰﾄ￬ﾝﾴ ￬ﾧﾀ￪ﾵﾬ￫ﾥﾼ ￫ﾧﾝ￬ﾹﾜ ￪ﾳﾼ￬ﾠﾕ￬ﾝﾄ 3￫ﾶﾄ￫ﾧﾌ￬ﾗﾐ ￫ﾳﾴ￪ﾸﾰ&amp;￣ﾅﾠ">
            <a:hlinkClick r:id="" action="ppaction://media"/>
            <a:extLst>
              <a:ext uri="{FF2B5EF4-FFF2-40B4-BE49-F238E27FC236}">
                <a16:creationId xmlns:a16="http://schemas.microsoft.com/office/drawing/2014/main" id="{D1CEEB5F-34F1-41C1-95F5-5B94B4DE4CE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16226" y="1925707"/>
            <a:ext cx="8342174" cy="46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" id="{37C7465A-0B30-40AD-86A1-107F88771CFA}" vid="{348522F3-EFB3-4DF1-9BDE-0542B61299D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1199</Words>
  <Application>Microsoft Office PowerPoint</Application>
  <PresentationFormat>와이드스크린</PresentationFormat>
  <Paragraphs>70</Paragraphs>
  <Slides>28</Slides>
  <Notes>1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Malgun Gothic</vt:lpstr>
      <vt:lpstr>Wingdings</vt:lpstr>
      <vt:lpstr>교육 주제 16x9</vt:lpstr>
      <vt:lpstr>인간과 철학</vt:lpstr>
      <vt:lpstr>  동물과 자연에게도 도덕적 배려를 해야 할까?</vt:lpstr>
      <vt:lpstr> </vt:lpstr>
      <vt:lpstr>1. 근대 서양의 인간중심주의</vt:lpstr>
      <vt:lpstr>탈인간중심주의</vt:lpstr>
      <vt:lpstr>  </vt:lpstr>
      <vt:lpstr>인간중심주의…</vt:lpstr>
      <vt:lpstr>PowerPoint 프레젠테이션</vt:lpstr>
      <vt:lpstr>인간이 지구를 망친과정을 3분만에 보기</vt:lpstr>
      <vt:lpstr>가장 최근에 멸종된 동물 </vt:lpstr>
      <vt:lpstr>베이컨의 자연지배</vt:lpstr>
      <vt:lpstr>PowerPoint 프레젠테이션</vt:lpstr>
      <vt:lpstr>데카르트의 기계적 자연관</vt:lpstr>
      <vt:lpstr>PowerPoint 프레젠테이션</vt:lpstr>
      <vt:lpstr>영화&lt;모던타임즈&gt;(Modern Times), 찰리채플린,1936</vt:lpstr>
      <vt:lpstr>칸트의 동물관</vt:lpstr>
      <vt:lpstr>PowerPoint 프레젠테이션</vt:lpstr>
      <vt:lpstr>PowerPoint 프레젠테이션</vt:lpstr>
      <vt:lpstr>동물의 존재이유</vt:lpstr>
      <vt:lpstr>야생 기린 무리</vt:lpstr>
      <vt:lpstr>근대적인 관점에서 세계와 자연은 하나의 거대한 기계</vt:lpstr>
      <vt:lpstr>인간중심주의 비판</vt:lpstr>
      <vt:lpstr>살기 위한 숲을 위하여!</vt:lpstr>
      <vt:lpstr>사람들은 왜 ‘MBN의 &lt;나는 자연인이다&gt;를 좋아할까?</vt:lpstr>
      <vt:lpstr>자연인들의 숲속 생활</vt:lpstr>
      <vt:lpstr>대지의 여신 – 가이아 </vt:lpstr>
      <vt:lpstr>영화 &lt;아바타&gt; 속 생명의 숲</vt:lpstr>
      <vt:lpstr>매년 1종의 생물종이 멸종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현대사회의 삶과 윤리</dc:title>
  <dc:creator>강지은</dc:creator>
  <cp:lastModifiedBy>강지은</cp:lastModifiedBy>
  <cp:revision>14</cp:revision>
  <dcterms:created xsi:type="dcterms:W3CDTF">2020-04-20T07:58:02Z</dcterms:created>
  <dcterms:modified xsi:type="dcterms:W3CDTF">2024-10-29T01:18:45Z</dcterms:modified>
</cp:coreProperties>
</file>